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5FD00C-8EA3-46C2-B2A4-9E7BDEED482E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310524-4117-4E58-B955-DE62203E4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2242" y="2071678"/>
            <a:ext cx="5357992" cy="4543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Растения </a:t>
            </a:r>
            <a:r>
              <a:rPr lang="ru-RU" dirty="0" smtClean="0"/>
              <a:t>МЕЗОЗОЯ</a:t>
            </a:r>
            <a:br>
              <a:rPr lang="ru-RU" dirty="0" smtClean="0"/>
            </a:br>
            <a:r>
              <a:rPr lang="ru-RU" dirty="0" smtClean="0"/>
              <a:t>Голосеменные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</a:t>
            </a:r>
            <a:r>
              <a:rPr lang="en-US" dirty="0" err="1" smtClean="0"/>
              <a:t>Glossopteridales</a:t>
            </a:r>
            <a:r>
              <a:rPr lang="en-US" dirty="0" smtClean="0"/>
              <a:t> (C-T)</a:t>
            </a:r>
            <a:endParaRPr lang="ru-RU" dirty="0"/>
          </a:p>
        </p:txBody>
      </p:sp>
      <p:pic>
        <p:nvPicPr>
          <p:cNvPr id="3" name="Рисунок 2" descr="4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5000660" cy="2000264"/>
          </a:xfrm>
          <a:prstGeom prst="rect">
            <a:avLst/>
          </a:prstGeom>
        </p:spPr>
      </p:pic>
      <p:pic>
        <p:nvPicPr>
          <p:cNvPr id="4" name="Рисунок 3" descr="4glossve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450" y="3214686"/>
            <a:ext cx="51625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r>
              <a:rPr lang="en-US" dirty="0" err="1" smtClean="0"/>
              <a:t>Cordaitales</a:t>
            </a:r>
            <a:r>
              <a:rPr lang="en-US" dirty="0" smtClean="0"/>
              <a:t> (C-T</a:t>
            </a:r>
            <a:r>
              <a:rPr lang="en-US" sz="1800" dirty="0" smtClean="0"/>
              <a:t>1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" name="Рисунок 2" descr="5cordait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5162587" cy="44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cord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3048000" cy="5486400"/>
          </a:xfrm>
          <a:prstGeom prst="rect">
            <a:avLst/>
          </a:prstGeom>
        </p:spPr>
      </p:pic>
      <p:pic>
        <p:nvPicPr>
          <p:cNvPr id="4" name="Рисунок 3" descr="515-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357298"/>
            <a:ext cx="461035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320"/>
            <a:ext cx="3504432" cy="6083638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Порядок </a:t>
            </a:r>
            <a:r>
              <a:rPr lang="en-US" sz="1600" b="1" dirty="0" err="1" smtClean="0"/>
              <a:t>Cordaitales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(С—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t</a:t>
            </a:r>
            <a:r>
              <a:rPr lang="ru-RU" sz="1600" b="1" dirty="0" smtClean="0"/>
              <a:t>) и </a:t>
            </a:r>
            <a:r>
              <a:rPr lang="en-US" sz="1600" b="1" dirty="0" err="1" smtClean="0"/>
              <a:t>Glossopteridales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(С—Т) а—в — </a:t>
            </a:r>
            <a:r>
              <a:rPr lang="en-US" sz="1600" b="1" dirty="0" err="1" smtClean="0"/>
              <a:t>Cordaites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(С—Ц): а — реконструкция дерева, б — ветка с листьями, </a:t>
            </a:r>
            <a:r>
              <a:rPr lang="ru-RU" sz="1600" b="1" dirty="0" err="1" smtClean="0"/>
              <a:t>мега­стробилами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микростробилами</a:t>
            </a:r>
            <a:r>
              <a:rPr lang="ru-RU" sz="1600" b="1" dirty="0" smtClean="0"/>
              <a:t>, в — </a:t>
            </a:r>
            <a:r>
              <a:rPr lang="ru-RU" sz="1600" b="1" dirty="0" err="1" smtClean="0"/>
              <a:t>трахеиды</a:t>
            </a:r>
            <a:r>
              <a:rPr lang="ru-RU" sz="1600" b="1" dirty="0" smtClean="0"/>
              <a:t> древесины — лестничные (л) и с по­рами в шестигранниках (</a:t>
            </a:r>
            <a:r>
              <a:rPr lang="ru-RU" sz="1600" b="1" dirty="0" err="1" smtClean="0"/>
              <a:t>ш</a:t>
            </a:r>
            <a:r>
              <a:rPr lang="ru-RU" sz="1600" b="1" dirty="0" smtClean="0"/>
              <a:t>); г — схема строения ствола </a:t>
            </a:r>
            <a:r>
              <a:rPr lang="ru-RU" sz="1600" b="1" dirty="0" err="1" smtClean="0"/>
              <a:t>кордаитовых</a:t>
            </a:r>
            <a:r>
              <a:rPr lang="ru-RU" sz="1600" b="1" dirty="0" smtClean="0"/>
              <a:t>; 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 — лист </a:t>
            </a:r>
            <a:r>
              <a:rPr lang="en-US" sz="1600" b="1" dirty="0" err="1" smtClean="0"/>
              <a:t>Noeggeratiopsis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(С—Р); е — лист </a:t>
            </a:r>
            <a:r>
              <a:rPr lang="en-US" sz="1600" b="1" dirty="0" smtClean="0"/>
              <a:t>Glossopteris </a:t>
            </a:r>
            <a:r>
              <a:rPr lang="ru-RU" sz="1600" b="1" dirty="0" smtClean="0"/>
              <a:t>(С—Р). </a:t>
            </a:r>
            <a:r>
              <a:rPr lang="ru-RU" sz="1600" b="1" i="1" dirty="0" smtClean="0"/>
              <a:t>к</a:t>
            </a:r>
            <a:r>
              <a:rPr lang="ru-RU" sz="1600" b="1" dirty="0" smtClean="0"/>
              <a:t> — древесина, </a:t>
            </a:r>
            <a:r>
              <a:rPr lang="ru-RU" sz="1600" b="1" i="1" dirty="0" smtClean="0"/>
              <a:t>км</a:t>
            </a:r>
            <a:r>
              <a:rPr lang="ru-RU" sz="1600" b="1" dirty="0" smtClean="0"/>
              <a:t> — камбий,, флоэма и кора, </a:t>
            </a:r>
            <a:r>
              <a:rPr lang="ru-RU" sz="1600" b="1" i="1" dirty="0" smtClean="0"/>
              <a:t>м</a:t>
            </a:r>
            <a:r>
              <a:rPr lang="ru-RU" sz="1600" b="1" dirty="0" smtClean="0"/>
              <a:t> — </a:t>
            </a:r>
            <a:r>
              <a:rPr lang="ru-RU" sz="1600" b="1" dirty="0" err="1" smtClean="0"/>
              <a:t>мегастробил</a:t>
            </a:r>
            <a:r>
              <a:rPr lang="ru-RU" sz="1600" b="1" dirty="0" smtClean="0"/>
              <a:t>, </a:t>
            </a:r>
            <a:r>
              <a:rPr lang="ru-RU" sz="1600" b="1" i="1" dirty="0" smtClean="0"/>
              <a:t>мс</a:t>
            </a:r>
            <a:r>
              <a:rPr lang="ru-RU" sz="1600" b="1" dirty="0" smtClean="0"/>
              <a:t> — </a:t>
            </a:r>
            <a:r>
              <a:rPr lang="ru-RU" sz="1600" b="1" dirty="0" err="1" smtClean="0"/>
              <a:t>микростробил</a:t>
            </a:r>
            <a:r>
              <a:rPr lang="ru-RU" sz="1600" b="1" dirty="0" smtClean="0"/>
              <a:t>, </a:t>
            </a:r>
            <a:r>
              <a:rPr lang="ru-RU" sz="1600" b="1" i="1" dirty="0" smtClean="0"/>
              <a:t>с</a:t>
            </a:r>
            <a:r>
              <a:rPr lang="ru-RU" sz="1600" b="1" dirty="0" smtClean="0"/>
              <a:t> — сердцевина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9291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Порядок </a:t>
            </a:r>
            <a:r>
              <a:rPr lang="en-US" dirty="0" err="1" smtClean="0"/>
              <a:t>Gikgoales</a:t>
            </a:r>
            <a:r>
              <a:rPr lang="en-US" dirty="0" smtClean="0"/>
              <a:t> (P-Q)</a:t>
            </a:r>
            <a:endParaRPr lang="ru-RU" dirty="0"/>
          </a:p>
        </p:txBody>
      </p:sp>
      <p:pic>
        <p:nvPicPr>
          <p:cNvPr id="3" name="Рисунок 2" descr="6photo-015-ginkgo-ginkgo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54768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357598" cy="5857892"/>
          </a:xfrm>
          <a:prstGeom prst="rect">
            <a:avLst/>
          </a:prstGeom>
        </p:spPr>
      </p:pic>
      <p:pic>
        <p:nvPicPr>
          <p:cNvPr id="4" name="Рисунок 3" descr="6250px-Ginkgo_biloba_SZ1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868" y="285728"/>
            <a:ext cx="3858066" cy="515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39379_20100826115903034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28"/>
            <a:ext cx="642942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57166"/>
            <a:ext cx="3861622" cy="54403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Порядок </a:t>
            </a:r>
            <a:r>
              <a:rPr lang="en-US" sz="2000" b="1" dirty="0" err="1" smtClean="0"/>
              <a:t>Ginkgoales</a:t>
            </a:r>
            <a:r>
              <a:rPr lang="en-US" sz="2000" b="1" dirty="0" smtClean="0"/>
              <a:t> </a:t>
            </a:r>
            <a:r>
              <a:rPr lang="ru-RU" sz="2000" b="1" dirty="0" smtClean="0"/>
              <a:t>(Р—</a:t>
            </a:r>
            <a:r>
              <a:rPr lang="en-US" sz="2000" b="1" dirty="0" smtClean="0"/>
              <a:t>Q</a:t>
            </a:r>
            <a:r>
              <a:rPr lang="ru-RU" sz="2000" b="1" dirty="0" smtClean="0"/>
              <a:t>) </a:t>
            </a:r>
            <a:r>
              <a:rPr lang="ru-RU" sz="2000" b="1" dirty="0" smtClean="0"/>
              <a:t>а—</a:t>
            </a:r>
            <a:r>
              <a:rPr lang="ru-RU" sz="2000" b="1" dirty="0" err="1" smtClean="0"/>
              <a:t>д</a:t>
            </a:r>
            <a:r>
              <a:rPr lang="ru-RU" sz="2000" b="1" dirty="0" smtClean="0"/>
              <a:t> </a:t>
            </a:r>
            <a:r>
              <a:rPr lang="ru-RU" sz="2000" b="1" dirty="0" smtClean="0"/>
              <a:t>— </a:t>
            </a:r>
            <a:r>
              <a:rPr lang="en-US" sz="2000" b="1" dirty="0" smtClean="0"/>
              <a:t>Ginkgo</a:t>
            </a:r>
            <a:r>
              <a:rPr lang="ru-RU" sz="2000" b="1" dirty="0" smtClean="0"/>
              <a:t> (</a:t>
            </a:r>
            <a:r>
              <a:rPr lang="en-US" sz="2000" b="1" dirty="0" smtClean="0"/>
              <a:t>J</a:t>
            </a:r>
            <a:r>
              <a:rPr lang="ru-RU" sz="2000" b="1" dirty="0" smtClean="0"/>
              <a:t>—</a:t>
            </a:r>
            <a:r>
              <a:rPr lang="en-US" sz="2000" b="1" dirty="0" smtClean="0"/>
              <a:t>Q</a:t>
            </a:r>
            <a:r>
              <a:rPr lang="ru-RU" sz="2000" b="1" dirty="0" smtClean="0"/>
              <a:t>): а — побег с листьями и </a:t>
            </a:r>
            <a:r>
              <a:rPr lang="ru-RU" sz="2000" b="1" dirty="0" err="1" smtClean="0"/>
              <a:t>мегастробилами</a:t>
            </a:r>
            <a:r>
              <a:rPr lang="ru-RU" sz="2000" b="1" dirty="0" smtClean="0"/>
              <a:t>,</a:t>
            </a:r>
            <a:r>
              <a:rPr lang="ru-RU" sz="2000" b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err="1" smtClean="0"/>
              <a:t>д</a:t>
            </a:r>
            <a:r>
              <a:rPr lang="ru-RU" sz="2000" b="1" dirty="0" smtClean="0"/>
              <a:t> </a:t>
            </a:r>
            <a:r>
              <a:rPr lang="ru-RU" sz="2000" b="1" dirty="0" smtClean="0"/>
              <a:t>— </a:t>
            </a:r>
            <a:r>
              <a:rPr lang="ru-RU" sz="2000" b="1" dirty="0" err="1" smtClean="0"/>
              <a:t>микростробилы</a:t>
            </a:r>
            <a:r>
              <a:rPr lang="ru-RU" sz="2000" b="1" dirty="0" smtClean="0"/>
              <a:t> с пыльцевыми </a:t>
            </a:r>
            <a:r>
              <a:rPr lang="ru-RU" sz="2000" b="1" dirty="0" smtClean="0"/>
              <a:t>мешками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ru-RU" sz="2000" b="1" dirty="0" smtClean="0"/>
              <a:t> , г — побег с листьями и </a:t>
            </a:r>
            <a:r>
              <a:rPr lang="ru-RU" sz="2000" b="1" dirty="0" err="1" smtClean="0"/>
              <a:t>микростробилами</a:t>
            </a:r>
            <a:r>
              <a:rPr lang="en-US" sz="2000" b="1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910538" cy="10001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Порядок </a:t>
            </a:r>
            <a:r>
              <a:rPr lang="en-US" sz="4000" dirty="0" err="1" smtClean="0"/>
              <a:t>Czekanowskiales</a:t>
            </a:r>
            <a:r>
              <a:rPr lang="en-US" sz="4000" dirty="0" smtClean="0"/>
              <a:t>(T</a:t>
            </a:r>
            <a:r>
              <a:rPr lang="en-US" sz="1600" dirty="0" smtClean="0"/>
              <a:t>3</a:t>
            </a:r>
            <a:r>
              <a:rPr lang="en-US" sz="4000" dirty="0" smtClean="0"/>
              <a:t>-</a:t>
            </a:r>
            <a:r>
              <a:rPr lang="en-US" sz="4000" dirty="0" smtClean="0"/>
              <a:t>K)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8" y="2428868"/>
            <a:ext cx="3124192" cy="4000528"/>
          </a:xfrm>
        </p:spPr>
        <p:txBody>
          <a:bodyPr>
            <a:normAutofit/>
          </a:bodyPr>
          <a:lstStyle/>
          <a:p>
            <a:pPr lvl="0"/>
            <a:r>
              <a:rPr lang="en-US" sz="1800" b="1" dirty="0" err="1" smtClean="0"/>
              <a:t>Czekanowskiales</a:t>
            </a:r>
            <a:r>
              <a:rPr lang="en-US" sz="1800" b="1" dirty="0" smtClean="0"/>
              <a:t> </a:t>
            </a:r>
            <a:r>
              <a:rPr lang="ru-RU" sz="1800" b="1" dirty="0" smtClean="0"/>
              <a:t>(</a:t>
            </a:r>
            <a:r>
              <a:rPr lang="ru-RU" sz="1800" b="1" dirty="0" smtClean="0"/>
              <a:t>Т</a:t>
            </a:r>
            <a:r>
              <a:rPr lang="ru-RU" sz="1800" b="1" baseline="-25000" dirty="0" smtClean="0"/>
              <a:t>3</a:t>
            </a:r>
            <a:r>
              <a:rPr lang="ru-RU" sz="1800" b="1" dirty="0" smtClean="0"/>
              <a:t>—К</a:t>
            </a:r>
            <a:r>
              <a:rPr lang="ru-RU" sz="1800" b="1" dirty="0" smtClean="0"/>
              <a:t> , б, </a:t>
            </a:r>
            <a:r>
              <a:rPr lang="ru-RU" sz="1800" b="1" i="1" dirty="0" smtClean="0"/>
              <a:t>и</a:t>
            </a:r>
            <a:r>
              <a:rPr lang="ru-RU" sz="1800" b="1" dirty="0" smtClean="0"/>
              <a:t> — семена, г — побег с листьями и </a:t>
            </a:r>
            <a:r>
              <a:rPr lang="ru-RU" sz="1800" b="1" dirty="0" err="1" smtClean="0"/>
              <a:t>микростробилами</a:t>
            </a:r>
            <a:r>
              <a:rPr lang="ru-RU" sz="1800" b="1" dirty="0" smtClean="0"/>
              <a:t>,; </a:t>
            </a:r>
            <a:r>
              <a:rPr lang="ru-RU" sz="1800" b="1" dirty="0" smtClean="0"/>
              <a:t>е — </a:t>
            </a:r>
            <a:r>
              <a:rPr lang="en-US" sz="1800" b="1" dirty="0" err="1" smtClean="0"/>
              <a:t>Baiera</a:t>
            </a:r>
            <a:r>
              <a:rPr lang="en-US" sz="1800" b="1" dirty="0" smtClean="0"/>
              <a:t> </a:t>
            </a:r>
            <a:r>
              <a:rPr lang="ru-RU" sz="1800" b="1" dirty="0" smtClean="0"/>
              <a:t>(Т</a:t>
            </a:r>
            <a:r>
              <a:rPr lang="ru-RU" sz="1800" b="1" baseline="-25000" dirty="0" smtClean="0"/>
              <a:t>3</a:t>
            </a:r>
            <a:r>
              <a:rPr lang="ru-RU" sz="1800" b="1" dirty="0" smtClean="0"/>
              <a:t>—К), лист с черешком; ж — </a:t>
            </a:r>
            <a:r>
              <a:rPr lang="en-US" sz="1800" b="1" dirty="0" err="1" smtClean="0"/>
              <a:t>Czekanowskia</a:t>
            </a:r>
            <a:r>
              <a:rPr lang="en-US" sz="1800" b="1" dirty="0" smtClean="0"/>
              <a:t> </a:t>
            </a:r>
            <a:r>
              <a:rPr lang="ru-RU" sz="1800" b="1" dirty="0" smtClean="0"/>
              <a:t>(Т</a:t>
            </a:r>
            <a:r>
              <a:rPr lang="ru-RU" sz="1800" b="1" baseline="-25000" dirty="0" smtClean="0"/>
              <a:t>3</a:t>
            </a:r>
            <a:r>
              <a:rPr lang="ru-RU" sz="1800" b="1" dirty="0" smtClean="0"/>
              <a:t>—КО, укороченный</a:t>
            </a:r>
            <a:endParaRPr lang="ru-RU" sz="1800" dirty="0" smtClean="0"/>
          </a:p>
          <a:p>
            <a:pPr lvl="0"/>
            <a:r>
              <a:rPr lang="ru-RU" sz="1800" b="1" dirty="0" smtClean="0"/>
              <a:t>побег с </a:t>
            </a:r>
            <a:r>
              <a:rPr lang="ru-RU" sz="1800" b="1" dirty="0" smtClean="0"/>
              <a:t>листьями)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5286412" cy="51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 </a:t>
            </a:r>
            <a:r>
              <a:rPr lang="en-US" dirty="0" err="1" smtClean="0"/>
              <a:t>Coniferales</a:t>
            </a:r>
            <a:r>
              <a:rPr lang="en-US" dirty="0" smtClean="0"/>
              <a:t> (C-Q)</a:t>
            </a:r>
            <a:endParaRPr lang="ru-RU" dirty="0"/>
          </a:p>
        </p:txBody>
      </p:sp>
      <p:pic>
        <p:nvPicPr>
          <p:cNvPr id="4" name="Рисунок 3" descr="8Juniper-Blue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900604" cy="508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развитию растительности выделяют следующие эры: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357430"/>
            <a:ext cx="6422540" cy="419577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Палеофит</a:t>
            </a:r>
            <a:r>
              <a:rPr lang="ru-RU" dirty="0" smtClean="0"/>
              <a:t>  (древняя растительность)—эра развития бесцветковых, заканчивается в конце палеозоя;</a:t>
            </a:r>
          </a:p>
          <a:p>
            <a:r>
              <a:rPr lang="ru-RU" dirty="0" smtClean="0"/>
              <a:t> Мезофит  (средняя растительность)—эра расцвета голосеменных, заканчивается в середине мезозоя; </a:t>
            </a:r>
          </a:p>
          <a:p>
            <a:r>
              <a:rPr lang="ru-RU" dirty="0" err="1" smtClean="0"/>
              <a:t>Кайнофит</a:t>
            </a:r>
            <a:r>
              <a:rPr lang="ru-RU" dirty="0" smtClean="0"/>
              <a:t>  (новая растительность)—эра покрытосеменных, продолжается в наше время.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onifer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458550" cy="2918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8virginiap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4800600" cy="4391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8abies-gambl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500174"/>
            <a:ext cx="4445000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80_359d4_c21539c_X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85728"/>
            <a:ext cx="4839012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575870" cy="608332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Порядок </a:t>
            </a:r>
            <a:r>
              <a:rPr lang="en-US" sz="1600" b="1" dirty="0" err="1" smtClean="0"/>
              <a:t>Coniferales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(С—</a:t>
            </a:r>
            <a:r>
              <a:rPr lang="en-US" sz="1600" b="1" dirty="0" smtClean="0"/>
              <a:t>Q</a:t>
            </a:r>
            <a:r>
              <a:rPr lang="ru-RU" sz="1600" b="1" dirty="0" smtClean="0"/>
              <a:t>) а — </a:t>
            </a:r>
            <a:r>
              <a:rPr lang="en-US" sz="1600" b="1" dirty="0" err="1" smtClean="0"/>
              <a:t>Lebachia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—</a:t>
            </a:r>
            <a:r>
              <a:rPr lang="en-US" sz="1600" b="1" dirty="0" smtClean="0"/>
              <a:t>Pi</a:t>
            </a:r>
            <a:r>
              <a:rPr lang="ru-RU" sz="1600" b="1" dirty="0" smtClean="0"/>
              <a:t>), верхушка побега с ветками; б, в — </a:t>
            </a:r>
            <a:r>
              <a:rPr lang="en-US" sz="1600" b="1" dirty="0" err="1" smtClean="0"/>
              <a:t>Voltzia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(С—Т): б — шишка, в — разнолистный побег; г — </a:t>
            </a:r>
            <a:r>
              <a:rPr lang="en-US" sz="1600" b="1" dirty="0" err="1" smtClean="0"/>
              <a:t>Podozamites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Рг</a:t>
            </a:r>
            <a:r>
              <a:rPr lang="ru-RU" sz="1600" b="1" dirty="0" smtClean="0"/>
              <a:t>?, Т—К), листья; 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 — </a:t>
            </a:r>
            <a:r>
              <a:rPr lang="en-US" sz="1600" b="1" dirty="0" smtClean="0"/>
              <a:t>Sequoia</a:t>
            </a:r>
            <a:r>
              <a:rPr lang="ru-RU" sz="1600" b="1" dirty="0" smtClean="0"/>
              <a:t> (</a:t>
            </a:r>
            <a:r>
              <a:rPr lang="en-US" sz="1600" b="1" dirty="0" smtClean="0"/>
              <a:t>K</a:t>
            </a:r>
            <a:r>
              <a:rPr lang="ru-RU" sz="1600" b="1" dirty="0" smtClean="0"/>
              <a:t>_</a:t>
            </a:r>
            <a:r>
              <a:rPr lang="en-US" sz="1600" b="1" dirty="0" smtClean="0"/>
              <a:t>Q</a:t>
            </a:r>
            <a:r>
              <a:rPr lang="ru-RU" sz="1600" b="1" dirty="0" smtClean="0"/>
              <a:t>)</a:t>
            </a:r>
            <a:r>
              <a:rPr lang="ru-RU" sz="1600" b="1" baseline="-25000" dirty="0" smtClean="0"/>
              <a:t>)</a:t>
            </a:r>
            <a:r>
              <a:rPr lang="ru-RU" sz="1600" b="1" dirty="0" smtClean="0"/>
              <a:t> веточка; е, ж — </a:t>
            </a:r>
            <a:r>
              <a:rPr lang="en-US" sz="1600" b="1" dirty="0" err="1" smtClean="0"/>
              <a:t>Taxus</a:t>
            </a:r>
            <a:r>
              <a:rPr lang="en-US" sz="1600" b="1" dirty="0" smtClean="0"/>
              <a:t> </a:t>
            </a:r>
            <a:r>
              <a:rPr lang="ru-RU" sz="1600" b="1" dirty="0" smtClean="0"/>
              <a:t>(Кг—</a:t>
            </a:r>
            <a:r>
              <a:rPr lang="en-US" sz="1600" b="1" dirty="0" smtClean="0"/>
              <a:t>Q</a:t>
            </a:r>
            <a:r>
              <a:rPr lang="ru-RU" sz="1600" b="1" dirty="0" smtClean="0"/>
              <a:t>): е — ветвь с </a:t>
            </a:r>
            <a:r>
              <a:rPr lang="ru-RU" sz="1600" b="1" dirty="0" err="1" smtClean="0"/>
              <a:t>ягодоподобными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мегастроби­лами</a:t>
            </a:r>
            <a:r>
              <a:rPr lang="ru-RU" sz="1600" b="1" dirty="0" smtClean="0"/>
              <a:t>, ж — ветвь с </a:t>
            </a:r>
            <a:r>
              <a:rPr lang="ru-RU" sz="1600" b="1" dirty="0" err="1" smtClean="0"/>
              <a:t>микростробилами</a:t>
            </a:r>
            <a:r>
              <a:rPr lang="ru-RU" sz="1600" b="1" dirty="0" smtClean="0"/>
              <a:t>;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— пыльцевое зерно с двумя воздушными мешками; и — поперечный разрез ствола, </a:t>
            </a:r>
            <a:r>
              <a:rPr lang="ru-RU" sz="1600" b="1" i="1" dirty="0" err="1" smtClean="0"/>
              <a:t>гк</a:t>
            </a:r>
            <a:r>
              <a:rPr lang="ru-RU" sz="1600" b="1" dirty="0" smtClean="0"/>
              <a:t> — годичные кольца, </a:t>
            </a:r>
            <a:r>
              <a:rPr lang="ru-RU" sz="1600" b="1" i="1" dirty="0" smtClean="0"/>
              <a:t>с</a:t>
            </a:r>
            <a:r>
              <a:rPr lang="ru-RU" sz="1600" b="1" dirty="0" smtClean="0"/>
              <a:t> — сердцевина, </a:t>
            </a:r>
            <a:r>
              <a:rPr lang="ru-RU" sz="1600" b="1" i="1" dirty="0" smtClean="0"/>
              <a:t>сл</a:t>
            </a:r>
            <a:r>
              <a:rPr lang="ru-RU" sz="1600" b="1" dirty="0" smtClean="0"/>
              <a:t> — сердцевинные лучи, </a:t>
            </a:r>
            <a:r>
              <a:rPr lang="ru-RU" sz="1600" b="1" i="1" dirty="0" err="1" smtClean="0"/>
              <a:t>сх</a:t>
            </a:r>
            <a:r>
              <a:rPr lang="ru-RU" sz="1600" b="1" dirty="0" smtClean="0"/>
              <a:t> — смоляные ходы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7863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9829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7715304" cy="523547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</a:t>
            </a:r>
            <a:r>
              <a:rPr lang="en-US" dirty="0" err="1" smtClean="0"/>
              <a:t>Cycadofilicales</a:t>
            </a:r>
            <a:r>
              <a:rPr lang="en-US" dirty="0" smtClean="0"/>
              <a:t> (</a:t>
            </a:r>
            <a:r>
              <a:rPr lang="en-US" dirty="0" smtClean="0"/>
              <a:t>D</a:t>
            </a:r>
            <a:r>
              <a:rPr lang="en-US" sz="2000" dirty="0" smtClean="0"/>
              <a:t>3</a:t>
            </a:r>
            <a:r>
              <a:rPr lang="en-US" dirty="0" smtClean="0"/>
              <a:t>-J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 descr="1pap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3428992" cy="2526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kjk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414731" cy="2910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1fern_4-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214686"/>
            <a:ext cx="4143404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130281586047085-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928934"/>
            <a:ext cx="3295658" cy="39290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r>
              <a:rPr lang="en-US" dirty="0" err="1" smtClean="0"/>
              <a:t>Cycadales</a:t>
            </a:r>
            <a:r>
              <a:rPr lang="ru-RU" dirty="0" smtClean="0"/>
              <a:t> (</a:t>
            </a:r>
            <a:r>
              <a:rPr lang="en-US" dirty="0" smtClean="0"/>
              <a:t>T- Q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2Cycadales_serre_Calif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7692412" cy="493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cycus-revoluta-i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929090" cy="3715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2cycas_revolu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5009064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2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000240"/>
            <a:ext cx="2767029" cy="4109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23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928802"/>
            <a:ext cx="3286125" cy="4619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</a:t>
            </a:r>
            <a:r>
              <a:rPr lang="en-US" dirty="0" err="1" smtClean="0"/>
              <a:t>Bennettitales</a:t>
            </a:r>
            <a:r>
              <a:rPr lang="en-US" dirty="0" smtClean="0"/>
              <a:t> (</a:t>
            </a:r>
            <a:r>
              <a:rPr lang="ru-RU" sz="4400" b="1" dirty="0" smtClean="0"/>
              <a:t>Т</a:t>
            </a:r>
            <a:r>
              <a:rPr lang="ru-RU" sz="4400" b="1" baseline="-25000" dirty="0" smtClean="0"/>
              <a:t>3</a:t>
            </a:r>
            <a:r>
              <a:rPr lang="ru-RU" sz="4400" b="1" dirty="0" smtClean="0"/>
              <a:t>—К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3foto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3992122" cy="2714644"/>
          </a:xfrm>
          <a:prstGeom prst="rect">
            <a:avLst/>
          </a:prstGeom>
        </p:spPr>
      </p:pic>
      <p:pic>
        <p:nvPicPr>
          <p:cNvPr id="5" name="Рисунок 4" descr="3adeed6789dcdb25966771a89ca4f_gr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86058"/>
            <a:ext cx="369570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gghj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3071834" cy="30924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585" y="3214686"/>
            <a:ext cx="5733415" cy="34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274320"/>
            <a:ext cx="4433126" cy="2583176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Порядок </a:t>
            </a:r>
            <a:r>
              <a:rPr lang="en-US" sz="1600" b="1" dirty="0" err="1" smtClean="0"/>
              <a:t>Bennettitales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(Т</a:t>
            </a:r>
            <a:r>
              <a:rPr lang="ru-RU" sz="1600" b="1" baseline="-25000" dirty="0" smtClean="0"/>
              <a:t>3</a:t>
            </a:r>
            <a:r>
              <a:rPr lang="ru-RU" sz="1600" b="1" dirty="0" smtClean="0"/>
              <a:t>—К) и </a:t>
            </a:r>
            <a:r>
              <a:rPr lang="en-US" sz="1600" b="1" i="1" dirty="0" err="1" smtClean="0"/>
              <a:t>Cycadales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(Т</a:t>
            </a:r>
            <a:r>
              <a:rPr lang="ru-RU" sz="1600" b="1" baseline="-25000" dirty="0" smtClean="0"/>
              <a:t>2</a:t>
            </a:r>
            <a:r>
              <a:rPr lang="ru-RU" sz="1600" b="1" dirty="0" smtClean="0"/>
              <a:t>—</a:t>
            </a:r>
            <a:r>
              <a:rPr lang="en-US" sz="1600" b="1" dirty="0" smtClean="0"/>
              <a:t>Q</a:t>
            </a:r>
            <a:r>
              <a:rPr lang="ru-RU" sz="1600" b="1" dirty="0" smtClean="0"/>
              <a:t>) а—в — </a:t>
            </a:r>
            <a:r>
              <a:rPr lang="en-US" sz="1600" b="1" dirty="0" err="1" smtClean="0"/>
              <a:t>Cycadeoidea</a:t>
            </a:r>
            <a:r>
              <a:rPr lang="ru-RU" sz="1600" b="1" dirty="0" smtClean="0"/>
              <a:t> (</a:t>
            </a:r>
            <a:r>
              <a:rPr lang="en-US" sz="1600" b="1" dirty="0" smtClean="0"/>
              <a:t>J</a:t>
            </a:r>
            <a:r>
              <a:rPr lang="ru-RU" sz="1600" b="1" dirty="0" smtClean="0"/>
              <a:t>—К): а — реконструкция, б — схема продольного разреза стробила с распустившимся и свернутым микроспорофиллом, в — современное ци­кадовое с </a:t>
            </a:r>
            <a:r>
              <a:rPr lang="ru-RU" sz="1600" b="1" dirty="0" err="1" smtClean="0"/>
              <a:t>мегастробилом</a:t>
            </a:r>
            <a:r>
              <a:rPr lang="ru-RU" sz="1600" b="1" dirty="0" smtClean="0"/>
              <a:t>; г — </a:t>
            </a:r>
            <a:r>
              <a:rPr lang="en-US" sz="1600" b="1" dirty="0" err="1" smtClean="0"/>
              <a:t>Taeniopteris</a:t>
            </a:r>
            <a:r>
              <a:rPr lang="en-US" sz="1600" b="1" dirty="0" smtClean="0"/>
              <a:t> </a:t>
            </a:r>
            <a:r>
              <a:rPr lang="ru-RU" sz="1600" b="1" dirty="0" smtClean="0"/>
              <a:t>(С</a:t>
            </a:r>
            <a:r>
              <a:rPr lang="ru-RU" sz="1600" b="1" baseline="-25000" dirty="0" smtClean="0"/>
              <a:t>3</a:t>
            </a:r>
            <a:r>
              <a:rPr lang="ru-RU" sz="1600" b="1" dirty="0" smtClean="0"/>
              <a:t>—</a:t>
            </a:r>
            <a:r>
              <a:rPr lang="en-US" sz="1600" b="1" dirty="0" err="1" smtClean="0"/>
              <a:t>Ki</a:t>
            </a:r>
            <a:r>
              <a:rPr lang="ru-RU" sz="1600" b="1" dirty="0" smtClean="0"/>
              <a:t>); </a:t>
            </a:r>
            <a:r>
              <a:rPr lang="ru-RU" sz="1600" b="1" dirty="0" err="1" smtClean="0"/>
              <a:t>д</a:t>
            </a:r>
            <a:r>
              <a:rPr lang="ru-RU" sz="1600" b="1" dirty="0" smtClean="0"/>
              <a:t> — </a:t>
            </a:r>
            <a:r>
              <a:rPr lang="en-US" sz="1600" b="1" dirty="0" err="1" smtClean="0"/>
              <a:t>Nilssonia</a:t>
            </a:r>
            <a:r>
              <a:rPr lang="en-US" sz="1600" b="1" dirty="0" smtClean="0"/>
              <a:t> </a:t>
            </a:r>
            <a:r>
              <a:rPr lang="ru-RU" sz="1600" b="1" dirty="0" smtClean="0"/>
              <a:t>(Т—К)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nnettit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3073408" cy="5054947"/>
          </a:xfrm>
          <a:prstGeom prst="rect">
            <a:avLst/>
          </a:prstGeom>
        </p:spPr>
      </p:pic>
      <p:pic>
        <p:nvPicPr>
          <p:cNvPr id="4" name="Рисунок 3" descr="Bennettitales_stump_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3660" y="3372815"/>
            <a:ext cx="4980340" cy="3485185"/>
          </a:xfrm>
          <a:prstGeom prst="rect">
            <a:avLst/>
          </a:prstGeom>
        </p:spPr>
      </p:pic>
      <p:pic>
        <p:nvPicPr>
          <p:cNvPr id="5" name="Рисунок 4" descr="3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0"/>
            <a:ext cx="2643206" cy="333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3263BC7-5991-4184-B938-96A8100B1E63}"/>
</file>

<file path=customXml/itemProps2.xml><?xml version="1.0" encoding="utf-8"?>
<ds:datastoreItem xmlns:ds="http://schemas.openxmlformats.org/officeDocument/2006/customXml" ds:itemID="{9546FCE1-A015-4096-94A0-D5E8A2D11156}"/>
</file>

<file path=customXml/itemProps3.xml><?xml version="1.0" encoding="utf-8"?>
<ds:datastoreItem xmlns:ds="http://schemas.openxmlformats.org/officeDocument/2006/customXml" ds:itemID="{BF6CD7BF-DDD5-4734-ACF1-B287A7482B8B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</TotalTime>
  <Words>409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Растения МЕЗОЗОЯ Голосеменные</vt:lpstr>
      <vt:lpstr>По развитию растительности выделяют следующие эры:  </vt:lpstr>
      <vt:lpstr>Порядок Cycadofilicales (D3-J)</vt:lpstr>
      <vt:lpstr>Слайд 4</vt:lpstr>
      <vt:lpstr>Порядок Cycadales (T- Q)</vt:lpstr>
      <vt:lpstr>Слайд 6</vt:lpstr>
      <vt:lpstr>Порядок Bennettitales (Т3—К)</vt:lpstr>
      <vt:lpstr>Порядок Bennettitales (Т3—К) и Cycadales (Т2—Q) а—в — Cycadeoidea (J—К): а — реконструкция, б — схема продольного разреза стробила с распустившимся и свернутым микроспорофиллом, в — современное ци­кадовое с мегастробилом; г — Taeniopteris (С3—Ki); д — Nilssonia (Т—К) </vt:lpstr>
      <vt:lpstr>Слайд 9</vt:lpstr>
      <vt:lpstr>Порядок Glossopteridales (C-T)</vt:lpstr>
      <vt:lpstr>Порядок Cordaitales (C-T1)</vt:lpstr>
      <vt:lpstr>Слайд 12</vt:lpstr>
      <vt:lpstr>Порядок Cordaitales (С—Tt) и Glossopteridales (С—Т) а—в — Cordaites (С—Ц): а — реконструкция дерева, б — ветка с листьями, мега­стробилами и микростробилами, в — трахеиды древесины — лестничные (л) и с по­рами в шестигранниках (ш); г — схема строения ствола кордаитовых; д — лист Noeggeratiopsis (С—Р); е — лист Glossopteris (С—Р). к — древесина, км — камбий,, флоэма и кора, м — мегастробил, мс — микростробил, с — сердцевина </vt:lpstr>
      <vt:lpstr>        Порядок Gikgoales (P-Q)</vt:lpstr>
      <vt:lpstr>Слайд 15</vt:lpstr>
      <vt:lpstr>Слайд 16</vt:lpstr>
      <vt:lpstr>Порядок Ginkgoales (Р—Q) а—д — Ginkgo (J—Q): а — побег с листьями и мегастробилами,  д — микростробилы с пыльцевыми мешками.  , г — побег с листьями и микростробилами.</vt:lpstr>
      <vt:lpstr>Порядок Czekanowskiales(T3-K)</vt:lpstr>
      <vt:lpstr>Порядок  Coniferales (C-Q)</vt:lpstr>
      <vt:lpstr>Слайд 20</vt:lpstr>
      <vt:lpstr>Порядок Coniferales (С—Q) а — Lebachia (С2—Pi), верхушка побега с ветками; б, в — Voltzia (С—Т): б — шишка, в — разнолистный побег; г — Podozamites (Рг?, Т—К), листья; д — Sequoia (K_Q)) веточка; е, ж — Taxus (Кг—Q): е — ветвь с ягодоподобными мегастроби­лами, ж — ветвь с микростробилами; з — пыльцевое зерно с двумя воздушными мешками; и — поперечный разрез ствола, гк — годичные кольца, с — сердцевина, сл — сердцевинные лучи, сх — смоляные ходы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МЕЗОЗОЯ</dc:title>
  <dc:creator>Admin</dc:creator>
  <cp:lastModifiedBy>Admin</cp:lastModifiedBy>
  <cp:revision>22</cp:revision>
  <dcterms:created xsi:type="dcterms:W3CDTF">2013-03-23T18:00:08Z</dcterms:created>
  <dcterms:modified xsi:type="dcterms:W3CDTF">2013-03-24T09:17:50Z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